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8" r:id="rId2"/>
    <p:sldId id="261" r:id="rId3"/>
    <p:sldId id="270" r:id="rId4"/>
    <p:sldId id="264" r:id="rId5"/>
    <p:sldId id="275" r:id="rId6"/>
    <p:sldId id="292" r:id="rId7"/>
    <p:sldId id="265" r:id="rId8"/>
    <p:sldId id="262" r:id="rId9"/>
    <p:sldId id="278" r:id="rId10"/>
    <p:sldId id="285" r:id="rId11"/>
    <p:sldId id="287" r:id="rId12"/>
    <p:sldId id="290" r:id="rId13"/>
    <p:sldId id="291" r:id="rId14"/>
    <p:sldId id="276" r:id="rId15"/>
    <p:sldId id="283" r:id="rId16"/>
    <p:sldId id="267" r:id="rId17"/>
    <p:sldId id="286" r:id="rId18"/>
    <p:sldId id="273" r:id="rId19"/>
    <p:sldId id="259" r:id="rId20"/>
    <p:sldId id="274" r:id="rId21"/>
    <p:sldId id="268" r:id="rId22"/>
    <p:sldId id="256" r:id="rId23"/>
    <p:sldId id="266" r:id="rId24"/>
    <p:sldId id="280" r:id="rId25"/>
    <p:sldId id="281" r:id="rId26"/>
    <p:sldId id="293" r:id="rId27"/>
    <p:sldId id="263" r:id="rId28"/>
    <p:sldId id="289" r:id="rId29"/>
    <p:sldId id="272" r:id="rId30"/>
  </p:sldIdLst>
  <p:sldSz cx="9144000" cy="6858000" type="screen4x3"/>
  <p:notesSz cx="7010400" cy="92964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CCCCFF"/>
    <a:srgbClr val="CC99FF"/>
    <a:srgbClr val="DFC0FF"/>
    <a:srgbClr val="000000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1" autoAdjust="0"/>
    <p:restoredTop sz="94660"/>
  </p:normalViewPr>
  <p:slideViewPr>
    <p:cSldViewPr>
      <p:cViewPr varScale="1">
        <p:scale>
          <a:sx n="74" d="100"/>
          <a:sy n="74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0"/>
    </p:cViewPr>
  </p:sorterViewPr>
  <p:notesViewPr>
    <p:cSldViewPr>
      <p:cViewPr varScale="1">
        <p:scale>
          <a:sx n="40" d="100"/>
          <a:sy n="40" d="100"/>
        </p:scale>
        <p:origin x="-1482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5263" y="0"/>
            <a:ext cx="3005137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5263" y="8818563"/>
            <a:ext cx="3005137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35C7D49-3BEA-4B28-9643-615592924C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7786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46588"/>
            <a:ext cx="5162550" cy="41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263" y="0"/>
            <a:ext cx="3005137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263" y="8818563"/>
            <a:ext cx="3005137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A37C579C-3058-491F-9BA5-EFD111D0A9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59EE82-501B-48BD-873D-210B8EE23EB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0EDA9-17B5-40BF-B79A-CF79F1EC182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rot="1320000">
            <a:off x="396875" y="549275"/>
            <a:ext cx="882650" cy="88265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20940000">
            <a:off x="1828800" y="304800"/>
            <a:ext cx="457200" cy="4572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09850" y="171450"/>
            <a:ext cx="419100" cy="4191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20940000">
            <a:off x="1752600" y="228600"/>
            <a:ext cx="457200" cy="4572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533650" y="19050"/>
            <a:ext cx="419100" cy="4191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6934200" y="5181600"/>
            <a:ext cx="2033588" cy="1219200"/>
            <a:chOff x="4368" y="3264"/>
            <a:chExt cx="1281" cy="768"/>
          </a:xfrm>
        </p:grpSpPr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20940000">
              <a:off x="4368" y="3681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4845" y="3324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 rot="1320000">
              <a:off x="5217" y="3264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 rot="20940000">
              <a:off x="4449" y="3744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4893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 rot="1320000">
              <a:off x="5265" y="3360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</p:grpSp>
      <p:sp>
        <p:nvSpPr>
          <p:cNvPr id="16" name="AutoShape 14"/>
          <p:cNvSpPr>
            <a:spLocks noChangeArrowheads="1"/>
          </p:cNvSpPr>
          <p:nvPr/>
        </p:nvSpPr>
        <p:spPr bwMode="auto">
          <a:xfrm rot="1320000">
            <a:off x="168275" y="244475"/>
            <a:ext cx="882650" cy="88265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457200" y="2057400"/>
            <a:ext cx="8305800" cy="381000"/>
            <a:chOff x="288" y="1296"/>
            <a:chExt cx="5232" cy="240"/>
          </a:xfrm>
        </p:grpSpPr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432" y="1440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288" y="1296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667000"/>
            <a:ext cx="6400800" cy="3276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76A71-87B3-4E54-A5E8-DF2C0600B0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9F6B9-DBEA-43B7-8E9D-46E3D2D8FE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206B2-C54D-419E-9D6E-24C2EF9B7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8836F-B46F-4359-97AF-80DC3C9D82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681B1-88F8-460F-B25A-91CBD8089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FDAC5-66A6-4755-8F71-AB43AE03E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13945-052C-4E76-9AC8-1CFCD81F0B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0BD8B-F4F1-4A65-9C35-6CD5B0CD0A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96FC6-8F8F-4F18-886C-0AAB1F321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23BFB-1CD0-47E7-B12B-FC7701E2D4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DB3A-0918-4DBD-B599-CECAEE7AB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37394-E771-4DF1-98E3-51C181112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7236E-CBC3-4DF9-922E-A69C6B182F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"/>
          <p:cNvGrpSpPr>
            <a:grpSpLocks/>
          </p:cNvGrpSpPr>
          <p:nvPr/>
        </p:nvGrpSpPr>
        <p:grpSpPr bwMode="auto">
          <a:xfrm>
            <a:off x="6934200" y="5257800"/>
            <a:ext cx="2033588" cy="1219200"/>
            <a:chOff x="4368" y="3312"/>
            <a:chExt cx="1281" cy="768"/>
          </a:xfrm>
        </p:grpSpPr>
        <p:sp>
          <p:nvSpPr>
            <p:cNvPr id="1026" name="AutoShape 2"/>
            <p:cNvSpPr>
              <a:spLocks noChangeArrowheads="1"/>
            </p:cNvSpPr>
            <p:nvPr/>
          </p:nvSpPr>
          <p:spPr bwMode="auto">
            <a:xfrm rot="20940000">
              <a:off x="4368" y="3729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4845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 rot="1320000">
              <a:off x="5217" y="3312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 rot="20940000">
              <a:off x="4449" y="3792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4893" y="3420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 rot="1320000">
              <a:off x="5265" y="3408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 sz="2400" dirty="0"/>
            </a:p>
          </p:txBody>
        </p:sp>
      </p:grpSp>
      <p:sp>
        <p:nvSpPr>
          <p:cNvPr id="307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769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33863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7174AB94-BC1C-4D7F-A552-30E377EB3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079" name="Group 21"/>
          <p:cNvGrpSpPr>
            <a:grpSpLocks/>
          </p:cNvGrpSpPr>
          <p:nvPr/>
        </p:nvGrpSpPr>
        <p:grpSpPr bwMode="auto">
          <a:xfrm>
            <a:off x="381000" y="1219200"/>
            <a:ext cx="8305800" cy="381000"/>
            <a:chOff x="240" y="768"/>
            <a:chExt cx="5232" cy="240"/>
          </a:xfrm>
        </p:grpSpPr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308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>
            <a:off x="890588" y="6310313"/>
            <a:ext cx="1228725" cy="381000"/>
          </a:xfrm>
          <a:prstGeom prst="roundRect">
            <a:avLst>
              <a:gd name="adj" fmla="val 49995"/>
            </a:avLst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1042" name="Freeform 18">
            <a:hlinkClick r:id="" action="ppaction://hlinkshowjump?jump=previousslide"/>
          </p:cNvPr>
          <p:cNvSpPr>
            <a:spLocks/>
          </p:cNvSpPr>
          <p:nvPr/>
        </p:nvSpPr>
        <p:spPr bwMode="auto">
          <a:xfrm>
            <a:off x="781050" y="6416675"/>
            <a:ext cx="557213" cy="347663"/>
          </a:xfrm>
          <a:custGeom>
            <a:avLst/>
            <a:gdLst/>
            <a:ahLst/>
            <a:cxnLst>
              <a:cxn ang="0">
                <a:pos x="350" y="1"/>
              </a:cxn>
              <a:cxn ang="0">
                <a:pos x="101" y="0"/>
              </a:cxn>
              <a:cxn ang="0">
                <a:pos x="81" y="2"/>
              </a:cxn>
              <a:cxn ang="0">
                <a:pos x="67" y="6"/>
              </a:cxn>
              <a:cxn ang="0">
                <a:pos x="51" y="15"/>
              </a:cxn>
              <a:cxn ang="0">
                <a:pos x="38" y="25"/>
              </a:cxn>
              <a:cxn ang="0">
                <a:pos x="28" y="35"/>
              </a:cxn>
              <a:cxn ang="0">
                <a:pos x="19" y="48"/>
              </a:cxn>
              <a:cxn ang="0">
                <a:pos x="12" y="59"/>
              </a:cxn>
              <a:cxn ang="0">
                <a:pos x="6" y="73"/>
              </a:cxn>
              <a:cxn ang="0">
                <a:pos x="1" y="89"/>
              </a:cxn>
              <a:cxn ang="0">
                <a:pos x="1" y="99"/>
              </a:cxn>
              <a:cxn ang="0">
                <a:pos x="0" y="119"/>
              </a:cxn>
              <a:cxn ang="0">
                <a:pos x="2" y="136"/>
              </a:cxn>
              <a:cxn ang="0">
                <a:pos x="9" y="150"/>
              </a:cxn>
              <a:cxn ang="0">
                <a:pos x="15" y="164"/>
              </a:cxn>
              <a:cxn ang="0">
                <a:pos x="24" y="176"/>
              </a:cxn>
              <a:cxn ang="0">
                <a:pos x="33" y="189"/>
              </a:cxn>
              <a:cxn ang="0">
                <a:pos x="46" y="198"/>
              </a:cxn>
              <a:cxn ang="0">
                <a:pos x="59" y="207"/>
              </a:cxn>
              <a:cxn ang="0">
                <a:pos x="72" y="212"/>
              </a:cxn>
              <a:cxn ang="0">
                <a:pos x="90" y="218"/>
              </a:cxn>
              <a:cxn ang="0">
                <a:pos x="350" y="218"/>
              </a:cxn>
              <a:cxn ang="0">
                <a:pos x="350" y="1"/>
              </a:cxn>
            </a:cxnLst>
            <a:rect l="0" t="0" r="r" b="b"/>
            <a:pathLst>
              <a:path w="351" h="219">
                <a:moveTo>
                  <a:pt x="350" y="1"/>
                </a:moveTo>
                <a:lnTo>
                  <a:pt x="101" y="0"/>
                </a:lnTo>
                <a:lnTo>
                  <a:pt x="81" y="2"/>
                </a:lnTo>
                <a:lnTo>
                  <a:pt x="67" y="6"/>
                </a:lnTo>
                <a:lnTo>
                  <a:pt x="51" y="15"/>
                </a:lnTo>
                <a:lnTo>
                  <a:pt x="38" y="25"/>
                </a:lnTo>
                <a:lnTo>
                  <a:pt x="28" y="35"/>
                </a:lnTo>
                <a:lnTo>
                  <a:pt x="19" y="48"/>
                </a:lnTo>
                <a:lnTo>
                  <a:pt x="12" y="59"/>
                </a:lnTo>
                <a:lnTo>
                  <a:pt x="6" y="73"/>
                </a:lnTo>
                <a:lnTo>
                  <a:pt x="1" y="89"/>
                </a:lnTo>
                <a:lnTo>
                  <a:pt x="1" y="99"/>
                </a:lnTo>
                <a:lnTo>
                  <a:pt x="0" y="119"/>
                </a:lnTo>
                <a:lnTo>
                  <a:pt x="2" y="136"/>
                </a:lnTo>
                <a:lnTo>
                  <a:pt x="9" y="150"/>
                </a:lnTo>
                <a:lnTo>
                  <a:pt x="15" y="164"/>
                </a:lnTo>
                <a:lnTo>
                  <a:pt x="24" y="176"/>
                </a:lnTo>
                <a:lnTo>
                  <a:pt x="33" y="189"/>
                </a:lnTo>
                <a:lnTo>
                  <a:pt x="46" y="198"/>
                </a:lnTo>
                <a:lnTo>
                  <a:pt x="59" y="207"/>
                </a:lnTo>
                <a:lnTo>
                  <a:pt x="72" y="212"/>
                </a:lnTo>
                <a:lnTo>
                  <a:pt x="90" y="218"/>
                </a:lnTo>
                <a:lnTo>
                  <a:pt x="350" y="218"/>
                </a:lnTo>
                <a:lnTo>
                  <a:pt x="35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1043" name="Freeform 19">
            <a:hlinkClick r:id="" action="ppaction://hlinkshowjump?jump=nextslide"/>
          </p:cNvPr>
          <p:cNvSpPr>
            <a:spLocks/>
          </p:cNvSpPr>
          <p:nvPr/>
        </p:nvSpPr>
        <p:spPr bwMode="auto">
          <a:xfrm>
            <a:off x="1447800" y="6416675"/>
            <a:ext cx="557213" cy="3476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49" y="0"/>
              </a:cxn>
              <a:cxn ang="0">
                <a:pos x="268" y="3"/>
              </a:cxn>
              <a:cxn ang="0">
                <a:pos x="283" y="6"/>
              </a:cxn>
              <a:cxn ang="0">
                <a:pos x="298" y="16"/>
              </a:cxn>
              <a:cxn ang="0">
                <a:pos x="311" y="26"/>
              </a:cxn>
              <a:cxn ang="0">
                <a:pos x="321" y="35"/>
              </a:cxn>
              <a:cxn ang="0">
                <a:pos x="331" y="48"/>
              </a:cxn>
              <a:cxn ang="0">
                <a:pos x="337" y="60"/>
              </a:cxn>
              <a:cxn ang="0">
                <a:pos x="344" y="74"/>
              </a:cxn>
              <a:cxn ang="0">
                <a:pos x="349" y="90"/>
              </a:cxn>
              <a:cxn ang="0">
                <a:pos x="349" y="100"/>
              </a:cxn>
              <a:cxn ang="0">
                <a:pos x="350" y="119"/>
              </a:cxn>
              <a:cxn ang="0">
                <a:pos x="347" y="136"/>
              </a:cxn>
              <a:cxn ang="0">
                <a:pos x="341" y="151"/>
              </a:cxn>
              <a:cxn ang="0">
                <a:pos x="334" y="165"/>
              </a:cxn>
              <a:cxn ang="0">
                <a:pos x="325" y="176"/>
              </a:cxn>
              <a:cxn ang="0">
                <a:pos x="316" y="189"/>
              </a:cxn>
              <a:cxn ang="0">
                <a:pos x="303" y="199"/>
              </a:cxn>
              <a:cxn ang="0">
                <a:pos x="290" y="208"/>
              </a:cxn>
              <a:cxn ang="0">
                <a:pos x="277" y="213"/>
              </a:cxn>
              <a:cxn ang="0">
                <a:pos x="259" y="218"/>
              </a:cxn>
              <a:cxn ang="0">
                <a:pos x="0" y="218"/>
              </a:cxn>
              <a:cxn ang="0">
                <a:pos x="0" y="1"/>
              </a:cxn>
            </a:cxnLst>
            <a:rect l="0" t="0" r="r" b="b"/>
            <a:pathLst>
              <a:path w="351" h="219">
                <a:moveTo>
                  <a:pt x="0" y="1"/>
                </a:moveTo>
                <a:lnTo>
                  <a:pt x="249" y="0"/>
                </a:lnTo>
                <a:lnTo>
                  <a:pt x="268" y="3"/>
                </a:lnTo>
                <a:lnTo>
                  <a:pt x="283" y="6"/>
                </a:lnTo>
                <a:lnTo>
                  <a:pt x="298" y="16"/>
                </a:lnTo>
                <a:lnTo>
                  <a:pt x="311" y="26"/>
                </a:lnTo>
                <a:lnTo>
                  <a:pt x="321" y="35"/>
                </a:lnTo>
                <a:lnTo>
                  <a:pt x="331" y="48"/>
                </a:lnTo>
                <a:lnTo>
                  <a:pt x="337" y="60"/>
                </a:lnTo>
                <a:lnTo>
                  <a:pt x="344" y="74"/>
                </a:lnTo>
                <a:lnTo>
                  <a:pt x="349" y="90"/>
                </a:lnTo>
                <a:lnTo>
                  <a:pt x="349" y="100"/>
                </a:lnTo>
                <a:lnTo>
                  <a:pt x="350" y="119"/>
                </a:lnTo>
                <a:lnTo>
                  <a:pt x="347" y="136"/>
                </a:lnTo>
                <a:lnTo>
                  <a:pt x="341" y="151"/>
                </a:lnTo>
                <a:lnTo>
                  <a:pt x="334" y="165"/>
                </a:lnTo>
                <a:lnTo>
                  <a:pt x="325" y="176"/>
                </a:lnTo>
                <a:lnTo>
                  <a:pt x="316" y="189"/>
                </a:lnTo>
                <a:lnTo>
                  <a:pt x="303" y="199"/>
                </a:lnTo>
                <a:lnTo>
                  <a:pt x="290" y="208"/>
                </a:lnTo>
                <a:lnTo>
                  <a:pt x="277" y="213"/>
                </a:lnTo>
                <a:lnTo>
                  <a:pt x="259" y="218"/>
                </a:lnTo>
                <a:lnTo>
                  <a:pt x="0" y="218"/>
                </a:lnTo>
                <a:lnTo>
                  <a:pt x="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legeweeklive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tomyncf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cc.mass.ed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bhe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fa.org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tweb.com/" TargetMode="External"/><Relationship Id="rId2" Type="http://schemas.openxmlformats.org/officeDocument/2006/relationships/hyperlink" Target="http://www.mec.edu/amesbu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fsa.ed.gov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dodierg@" TargetMode="External"/><Relationship Id="rId2" Type="http://schemas.openxmlformats.org/officeDocument/2006/relationships/hyperlink" Target="mailto:exnerm@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aurmans@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cweb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onapp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onapp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Schooling Beyond High School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pPr algn="ctr">
              <a:buNone/>
            </a:pPr>
            <a:r>
              <a:rPr lang="en-US" sz="5400" dirty="0" smtClean="0"/>
              <a:t>Amesbury High School</a:t>
            </a:r>
          </a:p>
          <a:p>
            <a:pPr algn="ctr">
              <a:buNone/>
            </a:pPr>
            <a:r>
              <a:rPr lang="en-US" sz="5400" dirty="0" smtClean="0"/>
              <a:t>Class of 2014</a:t>
            </a:r>
            <a:endParaRPr lang="en-US" sz="5400" dirty="0"/>
          </a:p>
        </p:txBody>
      </p:sp>
      <p:pic>
        <p:nvPicPr>
          <p:cNvPr id="27650" name="Picture 2" descr="C:\Documents and Settings\exnerm\Local Settings\Temporary Internet Files\Content.IE5\BKX5U91Y\MP9004394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3810000"/>
            <a:ext cx="1905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SAT/ACT Prep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010400" cy="4800600"/>
          </a:xfrm>
        </p:spPr>
        <p:txBody>
          <a:bodyPr/>
          <a:lstStyle/>
          <a:p>
            <a:r>
              <a:rPr lang="en-US" dirty="0" smtClean="0"/>
              <a:t>College Board</a:t>
            </a:r>
          </a:p>
          <a:p>
            <a:r>
              <a:rPr lang="en-US" dirty="0" smtClean="0"/>
              <a:t>College Week Live</a:t>
            </a:r>
          </a:p>
          <a:p>
            <a:r>
              <a:rPr lang="en-US" dirty="0" smtClean="0"/>
              <a:t>Revolution Prep</a:t>
            </a:r>
          </a:p>
          <a:p>
            <a:pPr>
              <a:buNone/>
            </a:pPr>
            <a:r>
              <a:rPr lang="en-US" dirty="0" smtClean="0"/>
              <a:t>  </a:t>
            </a:r>
            <a:r>
              <a:rPr lang="en-US" sz="2400" dirty="0" smtClean="0"/>
              <a:t> Free Mock SAT 2/9/13  9:00am-1:00pm AHS</a:t>
            </a:r>
          </a:p>
          <a:p>
            <a:pPr>
              <a:buNone/>
            </a:pPr>
            <a:r>
              <a:rPr lang="en-US" sz="2400" dirty="0" smtClean="0"/>
              <a:t>               	</a:t>
            </a:r>
          </a:p>
          <a:p>
            <a:pPr>
              <a:buNone/>
            </a:pPr>
            <a:r>
              <a:rPr lang="en-US" sz="2400" dirty="0" smtClean="0"/>
              <a:t>			SAT Prep for May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SAT</a:t>
            </a:r>
          </a:p>
          <a:p>
            <a:pPr>
              <a:buNone/>
            </a:pPr>
            <a:r>
              <a:rPr lang="en-US" sz="2400" dirty="0" smtClean="0"/>
              <a:t>                 Course begins March 18, 2013</a:t>
            </a:r>
          </a:p>
          <a:p>
            <a:pPr>
              <a:buNone/>
            </a:pPr>
            <a:r>
              <a:rPr lang="en-US" sz="2400" dirty="0" smtClean="0"/>
              <a:t>            Meets: Wed 6-9pm &amp; Mon 5-9pm at AHS</a:t>
            </a:r>
          </a:p>
          <a:p>
            <a:pPr>
              <a:buNone/>
            </a:pPr>
            <a:r>
              <a:rPr lang="en-US" sz="2400" dirty="0" smtClean="0"/>
              <a:t>                                 Cost: $599</a:t>
            </a:r>
          </a:p>
          <a:p>
            <a:pPr algn="ctr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CollegeWeekLive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CollegeWeekLive SPRING the World’s Largest Online College Fairs</a:t>
            </a:r>
          </a:p>
          <a:p>
            <a:pPr lvl="1"/>
            <a:r>
              <a:rPr lang="en-US" sz="2400" b="1" dirty="0" smtClean="0"/>
              <a:t>Wednesday February 13</a:t>
            </a:r>
            <a:r>
              <a:rPr lang="en-US" sz="2400" b="1" baseline="30000" dirty="0" smtClean="0"/>
              <a:t>th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Wednesday March 20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&amp; Thursday March 21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</a:t>
            </a:r>
          </a:p>
          <a:p>
            <a:pPr lvl="1"/>
            <a:r>
              <a:rPr lang="en-US" sz="2400" b="1" dirty="0" smtClean="0"/>
              <a:t>Thursday April 18</a:t>
            </a:r>
            <a:r>
              <a:rPr lang="en-US" sz="2400" b="1" baseline="30000" dirty="0" smtClean="0"/>
              <a:t>th</a:t>
            </a:r>
            <a:endParaRPr lang="en-US" sz="2400" b="1" dirty="0" smtClean="0"/>
          </a:p>
          <a:p>
            <a:r>
              <a:rPr lang="en-US" dirty="0" smtClean="0"/>
              <a:t>Students can connect with 300+ colleges</a:t>
            </a:r>
          </a:p>
          <a:p>
            <a:r>
              <a:rPr lang="en-US" dirty="0" smtClean="0"/>
              <a:t>Admission Experts will be presenting live via video</a:t>
            </a:r>
          </a:p>
          <a:p>
            <a:r>
              <a:rPr lang="en-US" dirty="0" smtClean="0">
                <a:hlinkClick r:id="rId2"/>
              </a:rPr>
              <a:t>www.collegeweeklive.com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North Reading High School College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276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Wednesday May 1, 2013</a:t>
            </a:r>
          </a:p>
          <a:p>
            <a:pPr algn="ctr">
              <a:buNone/>
            </a:pPr>
            <a:r>
              <a:rPr lang="en-US" dirty="0" smtClean="0"/>
              <a:t>6:30pm-8:30pm</a:t>
            </a:r>
          </a:p>
          <a:p>
            <a:pPr algn="ctr">
              <a:buNone/>
            </a:pPr>
            <a:r>
              <a:rPr lang="en-US" dirty="0" smtClean="0"/>
              <a:t>191 Park Street</a:t>
            </a:r>
          </a:p>
          <a:p>
            <a:pPr algn="ctr">
              <a:buNone/>
            </a:pPr>
            <a:r>
              <a:rPr lang="en-US" dirty="0" smtClean="0"/>
              <a:t>North Reading, MA 01864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Merrimack College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New England Association for </a:t>
            </a:r>
          </a:p>
          <a:p>
            <a:pPr algn="ctr">
              <a:buNone/>
            </a:pPr>
            <a:r>
              <a:rPr lang="en-US" dirty="0" smtClean="0"/>
              <a:t>College Admissions</a:t>
            </a:r>
          </a:p>
          <a:p>
            <a:pPr algn="ctr">
              <a:buNone/>
            </a:pPr>
            <a:r>
              <a:rPr lang="en-US" dirty="0" smtClean="0"/>
              <a:t>Monday May 13, 2013</a:t>
            </a:r>
          </a:p>
          <a:p>
            <a:pPr algn="ctr">
              <a:buNone/>
            </a:pPr>
            <a:r>
              <a:rPr lang="en-US" dirty="0" smtClean="0"/>
              <a:t>7:00pm-9:00pm</a:t>
            </a:r>
          </a:p>
          <a:p>
            <a:pPr algn="ctr">
              <a:buNone/>
            </a:pPr>
            <a:r>
              <a:rPr lang="en-US" dirty="0" smtClean="0"/>
              <a:t>315 Turnpike St</a:t>
            </a:r>
          </a:p>
          <a:p>
            <a:pPr algn="ctr">
              <a:buNone/>
            </a:pPr>
            <a:r>
              <a:rPr lang="en-US" dirty="0" smtClean="0"/>
              <a:t>North Andover, MA 01845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sz="4000" dirty="0" smtClean="0"/>
              <a:t>Boston National College Fair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2672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Boston Convention &amp; Exhibition Center</a:t>
            </a:r>
            <a:endParaRPr lang="en-US" b="0" dirty="0" smtClean="0"/>
          </a:p>
          <a:p>
            <a:pPr algn="ctr">
              <a:buNone/>
            </a:pPr>
            <a:r>
              <a:rPr lang="en-US" dirty="0" smtClean="0"/>
              <a:t>Tuesday April 30, 2013</a:t>
            </a:r>
          </a:p>
          <a:p>
            <a:pPr algn="ctr">
              <a:buNone/>
            </a:pPr>
            <a:r>
              <a:rPr lang="en-US" dirty="0" smtClean="0"/>
              <a:t>9:00am-12:00pm &amp; 6:00pm-8:30pm</a:t>
            </a:r>
          </a:p>
          <a:p>
            <a:pPr algn="ctr">
              <a:buNone/>
            </a:pPr>
            <a:r>
              <a:rPr lang="en-US" dirty="0" smtClean="0"/>
              <a:t>Wednesday May 1, 2013</a:t>
            </a:r>
          </a:p>
          <a:p>
            <a:pPr algn="ctr">
              <a:buNone/>
            </a:pPr>
            <a:r>
              <a:rPr lang="en-US" dirty="0" smtClean="0"/>
              <a:t>9:00am-12:00pm</a:t>
            </a:r>
          </a:p>
          <a:p>
            <a:pPr algn="ctr">
              <a:buNone/>
            </a:pPr>
            <a:r>
              <a:rPr lang="en-US" sz="1000" dirty="0" smtClean="0"/>
              <a:t>  </a:t>
            </a:r>
          </a:p>
          <a:p>
            <a:r>
              <a:rPr lang="en-US" dirty="0" smtClean="0"/>
              <a:t>Over 350 Colleges and Universities will be represented </a:t>
            </a:r>
          </a:p>
          <a:p>
            <a:r>
              <a:rPr lang="en-US" dirty="0" smtClean="0">
                <a:hlinkClick r:id="rId2"/>
              </a:rPr>
              <a:t>www.gotomyncf.com</a:t>
            </a:r>
            <a:r>
              <a:rPr lang="en-US" dirty="0" smtClean="0"/>
              <a:t> to register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algn="ctr"/>
            <a:r>
              <a:rPr lang="en-US" sz="4000" dirty="0" smtClean="0"/>
              <a:t>University of New Hampshire College Fair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924800" cy="38862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UNH Field House</a:t>
            </a:r>
          </a:p>
          <a:p>
            <a:pPr algn="ctr">
              <a:buNone/>
            </a:pPr>
            <a:r>
              <a:rPr lang="en-US" dirty="0" smtClean="0"/>
              <a:t>Thursday September 26, 2013 7:00-9:00 pm</a:t>
            </a:r>
          </a:p>
          <a:p>
            <a:pPr algn="ctr">
              <a:buNone/>
            </a:pPr>
            <a:r>
              <a:rPr lang="en-US" dirty="0" smtClean="0"/>
              <a:t>Friday September 27, 2013 9:00-11:30 am</a:t>
            </a:r>
          </a:p>
          <a:p>
            <a:endParaRPr lang="en-US" dirty="0" smtClean="0"/>
          </a:p>
          <a:p>
            <a:r>
              <a:rPr lang="en-US" dirty="0" smtClean="0"/>
              <a:t>Over 200 Colleges represented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*Above dates not yet confirmed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838200"/>
          </a:xfrm>
        </p:spPr>
        <p:txBody>
          <a:bodyPr/>
          <a:lstStyle/>
          <a:p>
            <a:pPr algn="ctr"/>
            <a:r>
              <a:rPr lang="en-US" sz="3800" dirty="0" smtClean="0"/>
              <a:t>Greater Newburyport College Fair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01000" cy="3810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The Greater Newburyport Collaborative in partnership with Northern Essex Community College will be hosting a College Fair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/>
              <a:t>At Northern Essex Community College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/>
              <a:t>1:00-3:00pm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/>
              <a:t>Date to be determined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Over 200 colleges will be represented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algn="ctr"/>
            <a:r>
              <a:rPr lang="en-US" sz="4000" dirty="0" smtClean="0"/>
              <a:t>Amesbury High School</a:t>
            </a:r>
            <a:br>
              <a:rPr lang="en-US" sz="4000" dirty="0" smtClean="0"/>
            </a:br>
            <a:r>
              <a:rPr lang="en-US" sz="4000" dirty="0" smtClean="0"/>
              <a:t>Mini College Fairs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1:30pm-2:15pm High school foyer</a:t>
            </a:r>
          </a:p>
          <a:p>
            <a:r>
              <a:rPr lang="en-US" dirty="0" smtClean="0"/>
              <a:t>15 schools</a:t>
            </a:r>
          </a:p>
          <a:p>
            <a:r>
              <a:rPr lang="en-US" dirty="0" smtClean="0"/>
              <a:t>Fall 2013 Wednesdays</a:t>
            </a:r>
          </a:p>
          <a:p>
            <a:pPr lvl="1"/>
            <a:r>
              <a:rPr lang="en-US" dirty="0" smtClean="0"/>
              <a:t>September 11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September 25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October 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1"/>
            <a:r>
              <a:rPr lang="en-US" dirty="0" smtClean="0"/>
              <a:t>October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October 16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October 23</a:t>
            </a:r>
            <a:r>
              <a:rPr lang="en-US" baseline="30000" dirty="0" smtClean="0"/>
              <a:t>rd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Military Opportunities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dirty="0" smtClean="0"/>
              <a:t>Army</a:t>
            </a:r>
          </a:p>
          <a:p>
            <a:r>
              <a:rPr lang="en-US" dirty="0" smtClean="0"/>
              <a:t>Navy</a:t>
            </a:r>
          </a:p>
          <a:p>
            <a:r>
              <a:rPr lang="en-US" dirty="0" smtClean="0"/>
              <a:t>Air Force</a:t>
            </a:r>
          </a:p>
          <a:p>
            <a:r>
              <a:rPr lang="en-US" dirty="0" smtClean="0"/>
              <a:t>Marines</a:t>
            </a:r>
          </a:p>
          <a:p>
            <a:r>
              <a:rPr lang="en-US" dirty="0" smtClean="0"/>
              <a:t>Coast Guard</a:t>
            </a:r>
          </a:p>
          <a:p>
            <a:r>
              <a:rPr lang="en-US" dirty="0" smtClean="0"/>
              <a:t>Reserves</a:t>
            </a:r>
          </a:p>
          <a:p>
            <a:r>
              <a:rPr lang="en-US" dirty="0" smtClean="0"/>
              <a:t>Academies</a:t>
            </a:r>
          </a:p>
          <a:p>
            <a:r>
              <a:rPr lang="en-US" dirty="0" smtClean="0"/>
              <a:t>Veterans Tuition Exemption </a:t>
            </a:r>
          </a:p>
          <a:p>
            <a:endParaRPr lang="en-US" dirty="0" smtClean="0"/>
          </a:p>
        </p:txBody>
      </p:sp>
      <p:pic>
        <p:nvPicPr>
          <p:cNvPr id="29701" name="Picture 5" descr="american-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263775"/>
            <a:ext cx="4267200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Dual Enrollment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5257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0" dirty="0" smtClean="0"/>
              <a:t>Various On-line Courses </a:t>
            </a:r>
          </a:p>
          <a:p>
            <a:pPr>
              <a:lnSpc>
                <a:spcPct val="90000"/>
              </a:lnSpc>
            </a:pPr>
            <a:r>
              <a:rPr lang="en-US" sz="2400" b="0" dirty="0" smtClean="0"/>
              <a:t>In the fall we are offering one course from NECC at Amesbury High School.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0" dirty="0" smtClean="0"/>
              <a:t>	</a:t>
            </a:r>
            <a:r>
              <a:rPr lang="en-US" sz="2400" dirty="0" smtClean="0"/>
              <a:t>Introduction To Criminal Justice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0" dirty="0" smtClean="0"/>
              <a:t> 	***Students must take the  assessment test at Northern Essex Community College and test into college level courses, not remedial.***</a:t>
            </a:r>
          </a:p>
          <a:p>
            <a:pPr>
              <a:lnSpc>
                <a:spcPct val="90000"/>
              </a:lnSpc>
            </a:pPr>
            <a:r>
              <a:rPr lang="en-US" sz="2400" b="0" dirty="0" smtClean="0"/>
              <a:t>Salem State University-Introduction to Psychology (TBD)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5562600" y="1752600"/>
          <a:ext cx="2971800" cy="4343400"/>
        </p:xfrm>
        <a:graphic>
          <a:graphicData uri="http://schemas.openxmlformats.org/presentationml/2006/ole">
            <p:oleObj spid="_x0000_s2050" name="Clip" r:id="rId3" imgW="3848040" imgH="5478120" progId="">
              <p:embed/>
            </p:oleObj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r>
              <a:rPr lang="en-US" dirty="0" smtClean="0"/>
              <a:t>Meet With Guidance Counselor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SAT I &amp; SAT II and ACT</a:t>
            </a:r>
          </a:p>
          <a:p>
            <a:r>
              <a:rPr lang="en-US" dirty="0" smtClean="0"/>
              <a:t>Teacher Recommendations</a:t>
            </a:r>
          </a:p>
          <a:p>
            <a:r>
              <a:rPr lang="en-US" dirty="0" smtClean="0"/>
              <a:t>Senior Course Selection</a:t>
            </a:r>
          </a:p>
          <a:p>
            <a:r>
              <a:rPr lang="en-US" dirty="0" smtClean="0"/>
              <a:t>College Visitation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990600"/>
          </a:xfrm>
        </p:spPr>
        <p:txBody>
          <a:bodyPr/>
          <a:lstStyle/>
          <a:p>
            <a:pPr algn="ctr"/>
            <a:r>
              <a:rPr lang="en-US" sz="3600" dirty="0" smtClean="0"/>
              <a:t>Massachusetts Colleges Online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733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www.necc.mass.edu</a:t>
            </a:r>
            <a:endParaRPr lang="en-US" dirty="0" smtClean="0"/>
          </a:p>
          <a:p>
            <a:r>
              <a:rPr lang="en-US" dirty="0" smtClean="0"/>
              <a:t>Survey/Are you a good candidate for online learning?</a:t>
            </a:r>
          </a:p>
          <a:p>
            <a:r>
              <a:rPr lang="en-US" dirty="0" smtClean="0"/>
              <a:t>Course catalog </a:t>
            </a:r>
          </a:p>
          <a:p>
            <a:r>
              <a:rPr lang="en-US" dirty="0" smtClean="0"/>
              <a:t>Over 100 courses to choose from</a:t>
            </a:r>
          </a:p>
          <a:p>
            <a:r>
              <a:rPr lang="en-US" dirty="0" smtClean="0"/>
              <a:t>All courses must be approved by Mrs. McAndrews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90600" y="0"/>
            <a:ext cx="7086600" cy="14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4400" dirty="0">
                <a:solidFill>
                  <a:schemeClr val="tx2"/>
                </a:solidFill>
                <a:latin typeface="Arial" charset="0"/>
              </a:rPr>
              <a:t>New England Regional Student </a:t>
            </a:r>
            <a:r>
              <a:rPr kumimoji="0" lang="en-US" sz="4400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kumimoji="0" lang="en-US" sz="4400" dirty="0">
                <a:solidFill>
                  <a:schemeClr val="tx2"/>
                </a:solidFill>
                <a:latin typeface="Arial" charset="0"/>
              </a:rPr>
              <a:t>Program</a:t>
            </a:r>
            <a:endParaRPr lang="en-US" sz="2400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90600" y="1676400"/>
            <a:ext cx="72390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endParaRPr kumimoji="0" lang="en-US" dirty="0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7924800" cy="41857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kumimoji="0" lang="en-US" sz="2800" b="1" dirty="0" smtClean="0">
                <a:latin typeface="+mn-lt"/>
              </a:rPr>
              <a:t> </a:t>
            </a:r>
            <a:r>
              <a:rPr kumimoji="0" lang="en-US" sz="2800" b="1" dirty="0" smtClean="0">
                <a:latin typeface="+mn-lt"/>
                <a:hlinkClick r:id="rId2"/>
              </a:rPr>
              <a:t>www.nebhe.org</a:t>
            </a:r>
            <a:r>
              <a:rPr kumimoji="0" lang="en-US" sz="2800" b="1" dirty="0" smtClean="0">
                <a:latin typeface="+mn-lt"/>
              </a:rPr>
              <a:t>  </a:t>
            </a:r>
          </a:p>
          <a:p>
            <a:pPr eaLnBrk="0" hangingPunct="0">
              <a:spcBef>
                <a:spcPct val="50000"/>
              </a:spcBef>
              <a:buClr>
                <a:schemeClr val="bg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kumimoji="0" lang="en-US" sz="2800" b="1" dirty="0" smtClean="0">
                <a:latin typeface="+mn-lt"/>
              </a:rPr>
              <a:t> Out-Of-State </a:t>
            </a:r>
            <a:r>
              <a:rPr kumimoji="0" lang="en-US" sz="2800" b="1" dirty="0">
                <a:latin typeface="+mn-lt"/>
              </a:rPr>
              <a:t>Tuition Break</a:t>
            </a:r>
          </a:p>
          <a:p>
            <a:pPr eaLnBrk="0" hangingPunct="0">
              <a:spcBef>
                <a:spcPct val="50000"/>
              </a:spcBef>
              <a:buClr>
                <a:schemeClr val="bg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kumimoji="0" lang="en-US" sz="2800" b="1" dirty="0" smtClean="0">
                <a:latin typeface="+mn-lt"/>
              </a:rPr>
              <a:t> Over </a:t>
            </a:r>
            <a:r>
              <a:rPr kumimoji="0" lang="en-US" sz="2800" b="1" dirty="0">
                <a:latin typeface="+mn-lt"/>
              </a:rPr>
              <a:t>700 majors with an Out-Of-State tuition break</a:t>
            </a:r>
          </a:p>
          <a:p>
            <a:pPr eaLnBrk="0" hangingPunct="0">
              <a:spcBef>
                <a:spcPct val="50000"/>
              </a:spcBef>
            </a:pPr>
            <a:r>
              <a:rPr kumimoji="0" lang="en-US" sz="2800" b="1" dirty="0">
                <a:latin typeface="+mn-lt"/>
              </a:rPr>
              <a:t>*Qualified majors- undergraduate and graduate - are offered by public colleges in other New England states, and not by </a:t>
            </a:r>
            <a:r>
              <a:rPr kumimoji="0" lang="en-US" sz="2800" b="1" dirty="0" smtClean="0">
                <a:latin typeface="+mn-lt"/>
              </a:rPr>
              <a:t>public </a:t>
            </a:r>
            <a:r>
              <a:rPr kumimoji="0" lang="en-US" sz="2800" b="1" dirty="0">
                <a:latin typeface="+mn-lt"/>
              </a:rPr>
              <a:t>colleges in your home state.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 smtClean="0"/>
              <a:t>Financial Aid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514600"/>
            <a:ext cx="7391400" cy="4114800"/>
          </a:xfrm>
        </p:spPr>
        <p:txBody>
          <a:bodyPr anchor="t"/>
          <a:lstStyle/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 Financial Aid Workshop Date TBA</a:t>
            </a:r>
          </a:p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 FAFSA</a:t>
            </a:r>
          </a:p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 Profile</a:t>
            </a:r>
          </a:p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 Boston Public Library (617) 536-0200</a:t>
            </a:r>
          </a:p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>
                <a:hlinkClick r:id="rId2"/>
              </a:rPr>
              <a:t> www.MEFA.org</a:t>
            </a:r>
            <a:endParaRPr lang="en-US" dirty="0" smtClean="0"/>
          </a:p>
          <a:p>
            <a:pPr algn="l">
              <a:spcBef>
                <a:spcPct val="4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 FAFSA DAY Massachusetts</a:t>
            </a:r>
          </a:p>
          <a:p>
            <a:pPr algn="l">
              <a:spcBef>
                <a:spcPct val="40000"/>
              </a:spcBef>
            </a:pPr>
            <a:endParaRPr lang="en-US" dirty="0" smtClean="0"/>
          </a:p>
          <a:p>
            <a:pPr algn="l">
              <a:spcBef>
                <a:spcPct val="40000"/>
              </a:spcBef>
            </a:pPr>
            <a:endParaRPr lang="en-US" dirty="0" smtClean="0"/>
          </a:p>
          <a:p>
            <a:pPr algn="l">
              <a:spcBef>
                <a:spcPct val="40000"/>
              </a:spcBef>
            </a:pPr>
            <a:endParaRPr lang="en-US" dirty="0" smtClean="0"/>
          </a:p>
          <a:p>
            <a:pPr algn="l">
              <a:spcBef>
                <a:spcPct val="40000"/>
              </a:spcBef>
            </a:pPr>
            <a:endParaRPr lang="en-US" dirty="0" smtClean="0"/>
          </a:p>
          <a:p>
            <a:pPr algn="l">
              <a:spcBef>
                <a:spcPct val="40000"/>
              </a:spcBef>
            </a:pPr>
            <a:endParaRPr lang="en-US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Northern Essex Community College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/>
            <a:r>
              <a:rPr lang="en-US" dirty="0" smtClean="0"/>
              <a:t>	</a:t>
            </a:r>
          </a:p>
          <a:p>
            <a:pPr algn="l">
              <a:buFont typeface="Wingdings" pitchFamily="2" charset="2"/>
              <a:buChar char="l"/>
            </a:pPr>
            <a:r>
              <a:rPr lang="en-US" dirty="0" smtClean="0"/>
              <a:t>Tuition Advantage Program</a:t>
            </a:r>
          </a:p>
          <a:p>
            <a:pPr marL="914400" lvl="2" indent="0">
              <a:buFont typeface="Wingdings" pitchFamily="2" charset="2"/>
              <a:buNone/>
            </a:pPr>
            <a:r>
              <a:rPr lang="en-US" sz="2800" b="1" dirty="0" smtClean="0"/>
              <a:t>*3.0 GPA</a:t>
            </a:r>
          </a:p>
          <a:p>
            <a:pPr marL="914400" lvl="2" indent="0">
              <a:buFont typeface="Wingdings" pitchFamily="2" charset="2"/>
              <a:buNone/>
            </a:pPr>
            <a:r>
              <a:rPr lang="en-US" sz="2800" b="1" dirty="0" smtClean="0"/>
              <a:t>*33% tuition reduction at our state’s four year institutions</a:t>
            </a:r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algn="ctr"/>
            <a:r>
              <a:rPr lang="en-US" sz="3200" dirty="0" smtClean="0"/>
              <a:t>John &amp; Abigail Adams Scholarship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r>
              <a:rPr lang="en-US" sz="2400" dirty="0" smtClean="0"/>
              <a:t>This scholarship offers students whose MCAS scores are in the top 25 percent of their districts four years of free tuition at any Massachusetts State College or University.</a:t>
            </a:r>
          </a:p>
          <a:p>
            <a:r>
              <a:rPr lang="en-US" sz="2400" dirty="0" smtClean="0"/>
              <a:t>In order to receive free tuition, students must complete their college studies in four years  consecutively and maintain a 3.0 grade point average or better </a:t>
            </a:r>
          </a:p>
          <a:p>
            <a:r>
              <a:rPr lang="en-US" sz="2400" dirty="0" smtClean="0"/>
              <a:t>Only students who are legal Massachusetts residents are eligible to receive a tuition     waiver.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Stanley Z. Koplik</a:t>
            </a:r>
            <a:br>
              <a:rPr lang="en-US" sz="3600" dirty="0" smtClean="0"/>
            </a:br>
            <a:r>
              <a:rPr lang="en-US" sz="3600" dirty="0" smtClean="0"/>
              <a:t> Certificate of Mastery Award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 smtClean="0"/>
              <a:t>Students receive a waiver for tuition only for Massachusetts State Colleges and Universities. </a:t>
            </a:r>
          </a:p>
          <a:p>
            <a:pPr>
              <a:lnSpc>
                <a:spcPct val="80000"/>
              </a:lnSpc>
              <a:buNone/>
            </a:pPr>
            <a:r>
              <a:rPr lang="en-US" sz="1000" dirty="0" smtClean="0"/>
              <a:t>   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Students qualify by scoring in the Advanced category in English Language Arts or Mathematics and Advanced or Proficient in the other subject.</a:t>
            </a:r>
          </a:p>
          <a:p>
            <a:pPr>
              <a:lnSpc>
                <a:spcPct val="80000"/>
              </a:lnSpc>
              <a:buNone/>
            </a:pPr>
            <a:r>
              <a:rPr lang="en-US" sz="1000" dirty="0" smtClean="0"/>
              <a:t>  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In addition, students must demonstrate additional academic achievement on AP Tests and SAT II subject tests.</a:t>
            </a:r>
          </a:p>
          <a:p>
            <a:pPr>
              <a:lnSpc>
                <a:spcPct val="80000"/>
              </a:lnSpc>
              <a:buNone/>
            </a:pPr>
            <a:r>
              <a:rPr lang="en-US" sz="1000" dirty="0" smtClean="0"/>
              <a:t>  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The waiver is in effect as long as the student maintains a GPA of 3.3 or better.</a:t>
            </a:r>
          </a:p>
          <a:p>
            <a:pPr>
              <a:lnSpc>
                <a:spcPct val="80000"/>
              </a:lnSpc>
              <a:buNone/>
            </a:pPr>
            <a:r>
              <a:rPr lang="en-US" sz="1000" dirty="0" smtClean="0"/>
              <a:t>  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Only students who are legal Massachusetts residents are eligible to receive a tuition waiver.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Social Media use in College Admissions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4953000"/>
          </a:xfrm>
        </p:spPr>
        <p:txBody>
          <a:bodyPr/>
          <a:lstStyle/>
          <a:p>
            <a:r>
              <a:rPr lang="en-US" dirty="0" smtClean="0"/>
              <a:t>80% of colleges use social media in their recruitment process</a:t>
            </a:r>
          </a:p>
          <a:p>
            <a:r>
              <a:rPr lang="en-US" dirty="0" smtClean="0"/>
              <a:t>70% say that Facebook profiles are a medium or high priority in their recruitment process</a:t>
            </a:r>
          </a:p>
          <a:p>
            <a:r>
              <a:rPr lang="en-US" dirty="0" smtClean="0"/>
              <a:t>62% of admission officers say that a student’s social media profile has helped and not hurt them get accepted</a:t>
            </a:r>
          </a:p>
          <a:p>
            <a:pPr lvl="1"/>
            <a:r>
              <a:rPr lang="en-US" sz="2600" b="1" dirty="0" smtClean="0"/>
              <a:t>38% say that social media profiles have   hurt a student’s chance of acceptance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8382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Amesbury High Schools Web Page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u="sng" dirty="0" smtClean="0">
                <a:hlinkClick r:id="rId2"/>
              </a:rPr>
              <a:t>www.</a:t>
            </a:r>
            <a:r>
              <a:rPr lang="en-US" u="sng" dirty="0" smtClean="0"/>
              <a:t>amesburyma.gov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From our Guidance Page at our schools web site, you can get links to sites such as collegeboard.org, </a:t>
            </a:r>
            <a:r>
              <a:rPr lang="en-US" dirty="0" smtClean="0">
                <a:hlinkClick r:id="rId3"/>
              </a:rPr>
              <a:t>fastweb.com</a:t>
            </a:r>
            <a:r>
              <a:rPr lang="en-US" dirty="0" smtClean="0"/>
              <a:t>, and </a:t>
            </a:r>
            <a:r>
              <a:rPr lang="en-US" dirty="0" smtClean="0">
                <a:hlinkClick r:id="rId4"/>
              </a:rPr>
              <a:t>fafsa.ed.gov</a:t>
            </a:r>
            <a:endParaRPr lang="en-US" dirty="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for SAT’s/ACT’s</a:t>
            </a:r>
          </a:p>
          <a:p>
            <a:r>
              <a:rPr lang="en-US" dirty="0" smtClean="0"/>
              <a:t>Plan Course Selection for Senior Year</a:t>
            </a:r>
          </a:p>
          <a:p>
            <a:r>
              <a:rPr lang="en-US" dirty="0" smtClean="0"/>
              <a:t>Visit Schools (Attend Open Houses, College Fairs)</a:t>
            </a:r>
          </a:p>
          <a:p>
            <a:r>
              <a:rPr lang="en-US" dirty="0" smtClean="0"/>
              <a:t>Begin to develop Resume</a:t>
            </a:r>
          </a:p>
          <a:p>
            <a:r>
              <a:rPr lang="en-US" dirty="0" smtClean="0"/>
              <a:t>Meet with your Counselor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r>
              <a:rPr lang="en-US" dirty="0" smtClean="0"/>
              <a:t>Guidance Counselors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3581400"/>
          </a:xfrm>
        </p:spPr>
        <p:txBody>
          <a:bodyPr/>
          <a:lstStyle/>
          <a:p>
            <a:r>
              <a:rPr lang="en-US" sz="2400" dirty="0" smtClean="0"/>
              <a:t>Mary Beth Exner </a:t>
            </a:r>
            <a:r>
              <a:rPr lang="en-US" sz="2400" u="sng" dirty="0" smtClean="0">
                <a:hlinkClick r:id="rId2"/>
              </a:rPr>
              <a:t>exnerm@</a:t>
            </a:r>
            <a:r>
              <a:rPr lang="en-US" sz="2400" u="sng" dirty="0" smtClean="0"/>
              <a:t>amesburyma.gov</a:t>
            </a:r>
          </a:p>
          <a:p>
            <a:r>
              <a:rPr lang="en-US" sz="2400" dirty="0" smtClean="0"/>
              <a:t>George Dodier</a:t>
            </a:r>
          </a:p>
          <a:p>
            <a:r>
              <a:rPr lang="en-US" sz="2400" u="sng" dirty="0" smtClean="0">
                <a:hlinkClick r:id="rId3"/>
              </a:rPr>
              <a:t>dodierg@</a:t>
            </a:r>
            <a:r>
              <a:rPr lang="en-US" sz="2400" u="sng" dirty="0" smtClean="0"/>
              <a:t>amesburyma.gov</a:t>
            </a:r>
          </a:p>
          <a:p>
            <a:r>
              <a:rPr lang="en-US" sz="2400" dirty="0" smtClean="0"/>
              <a:t>Susan Saurman</a:t>
            </a:r>
          </a:p>
          <a:p>
            <a:r>
              <a:rPr lang="en-US" sz="2400" u="sng" dirty="0" smtClean="0">
                <a:hlinkClick r:id="rId4"/>
              </a:rPr>
              <a:t>saurmans@</a:t>
            </a:r>
            <a:r>
              <a:rPr lang="en-US" sz="2400" u="sng" dirty="0" smtClean="0"/>
              <a:t>amesburyma.gov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Interest Inventories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algn="ctr"/>
            <a:r>
              <a:rPr lang="en-US" dirty="0" smtClean="0"/>
              <a:t>Internet Career Connection</a:t>
            </a:r>
          </a:p>
          <a:p>
            <a:pPr algn="ctr">
              <a:buNone/>
            </a:pPr>
            <a:r>
              <a:rPr lang="en-US" dirty="0" smtClean="0">
                <a:hlinkClick r:id="rId3"/>
              </a:rPr>
              <a:t>http://www.iccweb.com/</a:t>
            </a:r>
            <a:endParaRPr lang="en-US" dirty="0" smtClean="0"/>
          </a:p>
        </p:txBody>
      </p:sp>
      <p:pic>
        <p:nvPicPr>
          <p:cNvPr id="6148" name="Picture 4" descr="bd0491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190875"/>
            <a:ext cx="3581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			Resume</a:t>
            </a:r>
          </a:p>
        </p:txBody>
      </p:sp>
      <p:sp>
        <p:nvSpPr>
          <p:cNvPr id="71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1981200"/>
            <a:ext cx="6705600" cy="3429000"/>
          </a:xfrm>
        </p:spPr>
        <p:txBody>
          <a:bodyPr/>
          <a:lstStyle/>
          <a:p>
            <a:r>
              <a:rPr lang="en-US" sz="2400" dirty="0" smtClean="0"/>
              <a:t>Start to develop a resume and continually update it</a:t>
            </a:r>
          </a:p>
          <a:p>
            <a:r>
              <a:rPr lang="en-US" sz="2400" dirty="0" smtClean="0"/>
              <a:t>Keep it short and concise</a:t>
            </a:r>
          </a:p>
          <a:p>
            <a:r>
              <a:rPr lang="en-US" sz="2400" dirty="0" smtClean="0"/>
              <a:t>Determine your target</a:t>
            </a:r>
          </a:p>
          <a:p>
            <a:r>
              <a:rPr lang="en-US" sz="2400" dirty="0" smtClean="0"/>
              <a:t>Make it dynamic</a:t>
            </a:r>
          </a:p>
          <a:p>
            <a:r>
              <a:rPr lang="en-US" sz="2400" dirty="0" smtClean="0"/>
              <a:t>Make it consistent</a:t>
            </a:r>
          </a:p>
          <a:p>
            <a:r>
              <a:rPr lang="en-US" sz="2400" dirty="0" smtClean="0"/>
              <a:t>Use action words such as developed, facilitated, directed, strengthened,etc…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Teacher Recommendations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Students should ask academic teachers from the 10</a:t>
            </a:r>
            <a:r>
              <a:rPr lang="en-US" baseline="30000" dirty="0" smtClean="0"/>
              <a:t>th</a:t>
            </a:r>
            <a:r>
              <a:rPr lang="en-US" dirty="0" smtClean="0"/>
              <a:t> and 11</a:t>
            </a:r>
            <a:r>
              <a:rPr lang="en-US" baseline="30000" dirty="0" smtClean="0"/>
              <a:t>th</a:t>
            </a:r>
            <a:r>
              <a:rPr lang="en-US" dirty="0" smtClean="0"/>
              <a:t> grade and complete the classroom questionnaire form prior to the request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Students may ask advisors of clubs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Students may ask coaches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Students may ask guidance counselors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Students may ask employers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2"/>
              </a:rPr>
              <a:t>www.commonapp.org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www.commonapp.org</a:t>
            </a:r>
            <a:endParaRPr lang="en-US" dirty="0" smtClean="0"/>
          </a:p>
          <a:p>
            <a:r>
              <a:rPr lang="en-US" dirty="0" smtClean="0"/>
              <a:t>465 Colleges and Universities participate</a:t>
            </a:r>
          </a:p>
          <a:p>
            <a:r>
              <a:rPr lang="en-US" dirty="0" smtClean="0"/>
              <a:t>Posted for 2014 August 1, 2013</a:t>
            </a:r>
          </a:p>
          <a:p>
            <a:r>
              <a:rPr lang="en-US" dirty="0" smtClean="0"/>
              <a:t>AHS transcripts uploaded electronically</a:t>
            </a:r>
          </a:p>
          <a:p>
            <a:r>
              <a:rPr lang="en-US" dirty="0" smtClean="0"/>
              <a:t>2.5 million applications were submitted last year</a:t>
            </a:r>
          </a:p>
          <a:p>
            <a:r>
              <a:rPr lang="en-US" dirty="0" smtClean="0"/>
              <a:t>It is treated the same as an institutional application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NCAA Clearinghouse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977900" y="1905000"/>
          <a:ext cx="3224213" cy="4114800"/>
        </p:xfrm>
        <a:graphic>
          <a:graphicData uri="http://schemas.openxmlformats.org/presentationml/2006/ole">
            <p:oleObj spid="_x0000_s1026" name="Clip" r:id="rId3" imgW="3283920" imgH="4190760" progId="">
              <p:embed/>
            </p:oleObj>
          </a:graphicData>
        </a:graphic>
      </p:graphicFrame>
      <p:sp>
        <p:nvSpPr>
          <p:cNvPr id="1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590800"/>
            <a:ext cx="4191000" cy="3810000"/>
          </a:xfrm>
        </p:spPr>
        <p:txBody>
          <a:bodyPr/>
          <a:lstStyle/>
          <a:p>
            <a:r>
              <a:rPr lang="en-US" dirty="0" smtClean="0"/>
              <a:t>Form/Clearinghouse</a:t>
            </a:r>
          </a:p>
          <a:p>
            <a:r>
              <a:rPr lang="en-US" dirty="0" smtClean="0"/>
              <a:t>Contacting coach &amp; student</a:t>
            </a:r>
          </a:p>
          <a:p>
            <a:r>
              <a:rPr lang="en-US" dirty="0" smtClean="0"/>
              <a:t>Resume Letter</a:t>
            </a:r>
          </a:p>
          <a:p>
            <a:r>
              <a:rPr lang="en-US" dirty="0" smtClean="0"/>
              <a:t>www.ncaa.org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      SAT I/II Registration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038600"/>
          </a:xfrm>
        </p:spPr>
        <p:txBody>
          <a:bodyPr/>
          <a:lstStyle/>
          <a:p>
            <a:r>
              <a:rPr lang="en-US" sz="2400" dirty="0" smtClean="0"/>
              <a:t>March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    Deadline to register February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May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	    Deadline to register April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June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       Deadline to register May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Register for the SAT online</a:t>
            </a:r>
          </a:p>
          <a:p>
            <a:pPr lvl="1"/>
            <a:r>
              <a:rPr lang="en-US" sz="2400" dirty="0" smtClean="0"/>
              <a:t>Go to www.collegeboard.org. Sign in to “My Organizer” (or create a new account) and click “See SAT Status.” Your test status will show up onscreen and you can print a confirmation page to use on test day.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ACT Registration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 13</a:t>
            </a:r>
            <a:r>
              <a:rPr lang="en-US" baseline="30000" dirty="0" smtClean="0"/>
              <a:t>th</a:t>
            </a:r>
            <a:r>
              <a:rPr lang="en-US" dirty="0" smtClean="0"/>
              <a:t>  Deadline to register March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baseline="30000" dirty="0" smtClean="0"/>
          </a:p>
          <a:p>
            <a:r>
              <a:rPr lang="en-US" dirty="0" smtClean="0"/>
              <a:t>June 8</a:t>
            </a:r>
            <a:r>
              <a:rPr lang="en-US" baseline="30000" dirty="0" smtClean="0"/>
              <a:t>th</a:t>
            </a:r>
            <a:r>
              <a:rPr lang="en-US" dirty="0" smtClean="0"/>
              <a:t>    Deadline to register May 3</a:t>
            </a:r>
            <a:r>
              <a:rPr lang="en-US" baseline="30000" dirty="0" smtClean="0"/>
              <a:t>rd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Register for the ACT – Go to </a:t>
            </a:r>
            <a:r>
              <a:rPr lang="en-US" dirty="0" smtClean="0">
                <a:hlinkClick r:id="rId2"/>
              </a:rPr>
              <a:t>www.act.org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57"/>
</p:tagLst>
</file>

<file path=ppt/theme/theme1.xml><?xml version="1.0" encoding="utf-8"?>
<a:theme xmlns:a="http://schemas.openxmlformats.org/drawingml/2006/main" name="Personal Home Page (Online)">
  <a:themeElements>
    <a:clrScheme name="Personal Home Page (Online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Online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ersonal Home Page (Online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Online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Online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Office\Templates\Presentations\Personal Home Page (Online).pot</Template>
  <TotalTime>3277</TotalTime>
  <Words>869</Words>
  <Application>Microsoft Office PowerPoint</Application>
  <PresentationFormat>On-screen Show (4:3)</PresentationFormat>
  <Paragraphs>198</Paragraphs>
  <Slides>29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Personal Home Page (Online)</vt:lpstr>
      <vt:lpstr>Clip</vt:lpstr>
      <vt:lpstr>Schooling Beyond High School</vt:lpstr>
      <vt:lpstr>The Process</vt:lpstr>
      <vt:lpstr>Interest Inventories</vt:lpstr>
      <vt:lpstr>   Resume</vt:lpstr>
      <vt:lpstr>Teacher Recommendations</vt:lpstr>
      <vt:lpstr>Common Application</vt:lpstr>
      <vt:lpstr> NCAA Clearinghouse</vt:lpstr>
      <vt:lpstr>      SAT I/II Registration</vt:lpstr>
      <vt:lpstr>ACT Registration</vt:lpstr>
      <vt:lpstr>SAT/ACT Prep </vt:lpstr>
      <vt:lpstr>CollegeWeekLive</vt:lpstr>
      <vt:lpstr>North Reading High School College Fair</vt:lpstr>
      <vt:lpstr>Merrimack College Fair</vt:lpstr>
      <vt:lpstr>Boston National College Fair</vt:lpstr>
      <vt:lpstr>University of New Hampshire College Fair</vt:lpstr>
      <vt:lpstr>Greater Newburyport College Fair</vt:lpstr>
      <vt:lpstr>Amesbury High School Mini College Fairs</vt:lpstr>
      <vt:lpstr>Military Opportunities</vt:lpstr>
      <vt:lpstr>Dual Enrollment</vt:lpstr>
      <vt:lpstr>Massachusetts Colleges Online</vt:lpstr>
      <vt:lpstr>Slide 21</vt:lpstr>
      <vt:lpstr>Financial Aid</vt:lpstr>
      <vt:lpstr>Northern Essex Community College</vt:lpstr>
      <vt:lpstr>John &amp; Abigail Adams Scholarship</vt:lpstr>
      <vt:lpstr>Stanley Z. Koplik  Certificate of Mastery Award</vt:lpstr>
      <vt:lpstr>Social Media use in College Admissions</vt:lpstr>
      <vt:lpstr> Amesbury High Schools Web Page</vt:lpstr>
      <vt:lpstr>Review</vt:lpstr>
      <vt:lpstr>Guidance Counselors</vt:lpstr>
    </vt:vector>
  </TitlesOfParts>
  <Company>Amesbury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</dc:title>
  <dc:creator>Mary Beth Exner</dc:creator>
  <cp:lastModifiedBy>AHS</cp:lastModifiedBy>
  <cp:revision>237</cp:revision>
  <cp:lastPrinted>2001-03-01T19:14:53Z</cp:lastPrinted>
  <dcterms:created xsi:type="dcterms:W3CDTF">2001-02-28T19:12:21Z</dcterms:created>
  <dcterms:modified xsi:type="dcterms:W3CDTF">2013-02-05T19:10:09Z</dcterms:modified>
</cp:coreProperties>
</file>